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33" r:id="rId1"/>
  </p:sldMasterIdLst>
  <p:sldIdLst>
    <p:sldId id="256" r:id="rId2"/>
    <p:sldId id="274" r:id="rId3"/>
    <p:sldId id="257" r:id="rId4"/>
    <p:sldId id="258" r:id="rId5"/>
    <p:sldId id="260" r:id="rId6"/>
    <p:sldId id="261" r:id="rId7"/>
    <p:sldId id="273" r:id="rId8"/>
    <p:sldId id="262" r:id="rId9"/>
    <p:sldId id="264" r:id="rId10"/>
    <p:sldId id="265" r:id="rId11"/>
    <p:sldId id="272" r:id="rId12"/>
    <p:sldId id="266" r:id="rId13"/>
    <p:sldId id="267" r:id="rId14"/>
    <p:sldId id="268" r:id="rId15"/>
    <p:sldId id="263" r:id="rId16"/>
    <p:sldId id="269" r:id="rId17"/>
    <p:sldId id="270" r:id="rId18"/>
    <p:sldId id="25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062" autoAdjust="0"/>
  </p:normalViewPr>
  <p:slideViewPr>
    <p:cSldViewPr snapToGrid="0">
      <p:cViewPr varScale="1">
        <p:scale>
          <a:sx n="101" d="100"/>
          <a:sy n="101" d="100"/>
        </p:scale>
        <p:origin x="954"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DFE99E6-AF41-4495-8EB8-37095E5936A3}" type="datetimeFigureOut">
              <a:rPr lang="en-US" smtClean="0"/>
              <a:t>3/14/2017</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4121468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E99E6-AF41-4495-8EB8-37095E5936A3}" type="datetimeFigureOut">
              <a:rPr lang="en-US" smtClean="0"/>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458518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3316293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2968757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1424038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35323824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2364282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FE99E6-AF41-4495-8EB8-37095E5936A3}"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416881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FE99E6-AF41-4495-8EB8-37095E5936A3}"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268585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FE99E6-AF41-4495-8EB8-37095E5936A3}"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971852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3231332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DFE99E6-AF41-4495-8EB8-37095E5936A3}" type="datetimeFigureOut">
              <a:rPr lang="en-US" smtClean="0"/>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3222072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DFE99E6-AF41-4495-8EB8-37095E5936A3}" type="datetimeFigureOut">
              <a:rPr lang="en-US" smtClean="0"/>
              <a:t>3/14/2017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165603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DFE99E6-AF41-4495-8EB8-37095E5936A3}" type="datetimeFigureOut">
              <a:rPr lang="en-US" smtClean="0"/>
              <a:t>3/14/2017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1156136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E99E6-AF41-4495-8EB8-37095E5936A3}" type="datetimeFigureOut">
              <a:rPr lang="en-US" smtClean="0"/>
              <a:t>3/14/2017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3520659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E99E6-AF41-4495-8EB8-37095E5936A3}" type="datetimeFigureOut">
              <a:rPr lang="en-US" smtClean="0"/>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1976687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E99E6-AF41-4495-8EB8-37095E5936A3}" type="datetimeFigureOut">
              <a:rPr lang="en-US" smtClean="0"/>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2253925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DFE99E6-AF41-4495-8EB8-37095E5936A3}" type="datetimeFigureOut">
              <a:rPr lang="en-US" smtClean="0"/>
              <a:t>3/14/2017</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1D6968C-27C6-4668-BD20-43CE7F96BD8D}" type="slidenum">
              <a:rPr lang="en-US" smtClean="0"/>
              <a:t>‹#›</a:t>
            </a:fld>
            <a:endParaRPr lang="en-US"/>
          </a:p>
        </p:txBody>
      </p:sp>
    </p:spTree>
    <p:extLst>
      <p:ext uri="{BB962C8B-B14F-4D97-AF65-F5344CB8AC3E}">
        <p14:creationId xmlns:p14="http://schemas.microsoft.com/office/powerpoint/2010/main" val="542015207"/>
      </p:ext>
    </p:extLst>
  </p:cSld>
  <p:clrMap bg1="lt1" tx1="dk1" bg2="lt2" tx2="dk2" accent1="accent1" accent2="accent2" accent3="accent3" accent4="accent4" accent5="accent5" accent6="accent6" hlink="hlink" folHlink="folHlink"/>
  <p:sldLayoutIdLst>
    <p:sldLayoutId id="2147484334" r:id="rId1"/>
    <p:sldLayoutId id="2147484335" r:id="rId2"/>
    <p:sldLayoutId id="2147484336" r:id="rId3"/>
    <p:sldLayoutId id="2147484337" r:id="rId4"/>
    <p:sldLayoutId id="2147484338" r:id="rId5"/>
    <p:sldLayoutId id="2147484339" r:id="rId6"/>
    <p:sldLayoutId id="2147484340" r:id="rId7"/>
    <p:sldLayoutId id="2147484341" r:id="rId8"/>
    <p:sldLayoutId id="2147484342" r:id="rId9"/>
    <p:sldLayoutId id="2147484343" r:id="rId10"/>
    <p:sldLayoutId id="2147484344" r:id="rId11"/>
    <p:sldLayoutId id="2147484345" r:id="rId12"/>
    <p:sldLayoutId id="2147484346" r:id="rId13"/>
    <p:sldLayoutId id="2147484347" r:id="rId14"/>
    <p:sldLayoutId id="2147484348" r:id="rId15"/>
    <p:sldLayoutId id="2147484349" r:id="rId16"/>
    <p:sldLayoutId id="2147484350"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dekocks@wmpenn.edu" TargetMode="External"/><Relationship Id="rId2" Type="http://schemas.openxmlformats.org/officeDocument/2006/relationships/image" Target="../media/image10.WMF"/><Relationship Id="rId1" Type="http://schemas.openxmlformats.org/officeDocument/2006/relationships/slideLayout" Target="../slideLayouts/slideLayout4.xml"/><Relationship Id="rId5" Type="http://schemas.openxmlformats.org/officeDocument/2006/relationships/hyperlink" Target="https://www.wmpenn.edu/academics/nursing/" TargetMode="External"/><Relationship Id="rId4" Type="http://schemas.openxmlformats.org/officeDocument/2006/relationships/hyperlink" Target="mailto:kroghdureeb@wmpenn.edu"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www.surveymonkey.com/s/RDPZ6JV"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wmpenn.edu/get-to-know-wpu/mission-history/" TargetMode="External"/><Relationship Id="rId2" Type="http://schemas.openxmlformats.org/officeDocument/2006/relationships/hyperlink" Target="https://www.watsoncaringscience.org/jean-bio/caring-science-theory/10-caritas-process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72953" y="346796"/>
            <a:ext cx="8574622" cy="2616199"/>
          </a:xfrm>
        </p:spPr>
        <p:txBody>
          <a:bodyPr>
            <a:normAutofit fontScale="90000"/>
          </a:bodyPr>
          <a:lstStyle/>
          <a:p>
            <a:r>
              <a:rPr lang="en-US" dirty="0" smtClean="0"/>
              <a:t>William Penn University Nurse Preceptor Education</a:t>
            </a:r>
            <a:endParaRPr lang="en-US" dirty="0"/>
          </a:p>
        </p:txBody>
      </p:sp>
      <p:sp>
        <p:nvSpPr>
          <p:cNvPr id="3" name="Subtitle 2"/>
          <p:cNvSpPr>
            <a:spLocks noGrp="1"/>
          </p:cNvSpPr>
          <p:nvPr>
            <p:ph type="subTitle" idx="1"/>
          </p:nvPr>
        </p:nvSpPr>
        <p:spPr>
          <a:xfrm>
            <a:off x="4442225" y="3155019"/>
            <a:ext cx="6987645" cy="1388534"/>
          </a:xfrm>
        </p:spPr>
        <p:txBody>
          <a:bodyPr/>
          <a:lstStyle/>
          <a:p>
            <a:endParaRPr lang="en-US" dirty="0"/>
          </a:p>
        </p:txBody>
      </p:sp>
    </p:spTree>
    <p:extLst>
      <p:ext uri="{BB962C8B-B14F-4D97-AF65-F5344CB8AC3E}">
        <p14:creationId xmlns:p14="http://schemas.microsoft.com/office/powerpoint/2010/main" val="4369926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84311" y="685800"/>
            <a:ext cx="10018713" cy="1106425"/>
          </a:xfrm>
        </p:spPr>
        <p:txBody>
          <a:bodyPr/>
          <a:lstStyle/>
          <a:p>
            <a:r>
              <a:rPr lang="en-US" dirty="0" smtClean="0"/>
              <a:t>Nursing Preceptor Policy (cont.)</a:t>
            </a:r>
            <a:endParaRPr lang="en-US" dirty="0"/>
          </a:p>
        </p:txBody>
      </p:sp>
      <p:sp>
        <p:nvSpPr>
          <p:cNvPr id="8" name="Text Placeholder 7"/>
          <p:cNvSpPr>
            <a:spLocks noGrp="1"/>
          </p:cNvSpPr>
          <p:nvPr>
            <p:ph type="body" idx="1"/>
          </p:nvPr>
        </p:nvSpPr>
        <p:spPr>
          <a:xfrm>
            <a:off x="2000779" y="6142397"/>
            <a:ext cx="4607188" cy="576262"/>
          </a:xfrm>
        </p:spPr>
        <p:txBody>
          <a:bodyPr/>
          <a:lstStyle/>
          <a:p>
            <a:endParaRPr lang="en-US" dirty="0"/>
          </a:p>
        </p:txBody>
      </p:sp>
      <p:pic>
        <p:nvPicPr>
          <p:cNvPr id="7" name="Content Placeholder 6"/>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1471646" y="3454929"/>
            <a:ext cx="1716329" cy="1787652"/>
          </a:xfrm>
        </p:spPr>
      </p:pic>
      <p:sp>
        <p:nvSpPr>
          <p:cNvPr id="9" name="Text Placeholder 8"/>
          <p:cNvSpPr>
            <a:spLocks noGrp="1"/>
          </p:cNvSpPr>
          <p:nvPr>
            <p:ph type="body" sz="quarter" idx="3"/>
          </p:nvPr>
        </p:nvSpPr>
        <p:spPr>
          <a:xfrm>
            <a:off x="4304372" y="2253150"/>
            <a:ext cx="2424632" cy="576262"/>
          </a:xfrm>
        </p:spPr>
        <p:txBody>
          <a:bodyPr/>
          <a:lstStyle/>
          <a:p>
            <a:r>
              <a:rPr lang="en-US" dirty="0" smtClean="0"/>
              <a:t>Qualifications</a:t>
            </a:r>
            <a:endParaRPr lang="en-US" dirty="0"/>
          </a:p>
        </p:txBody>
      </p:sp>
      <p:sp>
        <p:nvSpPr>
          <p:cNvPr id="6" name="Content Placeholder 5"/>
          <p:cNvSpPr>
            <a:spLocks noGrp="1"/>
          </p:cNvSpPr>
          <p:nvPr>
            <p:ph sz="quarter" idx="4"/>
          </p:nvPr>
        </p:nvSpPr>
        <p:spPr>
          <a:xfrm>
            <a:off x="4304372" y="2623577"/>
            <a:ext cx="6741579" cy="3806951"/>
          </a:xfrm>
        </p:spPr>
        <p:txBody>
          <a:bodyPr>
            <a:normAutofit lnSpcReduction="10000"/>
          </a:bodyPr>
          <a:lstStyle/>
          <a:p>
            <a:pPr marL="0" indent="0">
              <a:buNone/>
            </a:pPr>
            <a:endParaRPr lang="en-US" sz="2000" dirty="0" smtClean="0"/>
          </a:p>
          <a:p>
            <a:pPr lvl="1"/>
            <a:r>
              <a:rPr lang="en-US" sz="2000" dirty="0" smtClean="0"/>
              <a:t>BSN prepared or experience equivalent</a:t>
            </a:r>
          </a:p>
          <a:p>
            <a:pPr lvl="1"/>
            <a:r>
              <a:rPr lang="en-US" sz="2000" dirty="0" smtClean="0"/>
              <a:t>Active RN licensure in the state of Iowa</a:t>
            </a:r>
          </a:p>
          <a:p>
            <a:pPr lvl="1"/>
            <a:r>
              <a:rPr lang="en-US" sz="2000" dirty="0" smtClean="0"/>
              <a:t>Minimum 1 year RN experience</a:t>
            </a:r>
          </a:p>
          <a:p>
            <a:pPr lvl="1"/>
            <a:r>
              <a:rPr lang="en-US" sz="2000" dirty="0" smtClean="0"/>
              <a:t>Recommended for service by a nurse manager or professional peer</a:t>
            </a:r>
          </a:p>
          <a:p>
            <a:pPr lvl="1"/>
            <a:r>
              <a:rPr lang="en-US" sz="2000" dirty="0" smtClean="0"/>
              <a:t>Employed or signed agreement with clinical facility of preceptorship experience </a:t>
            </a:r>
          </a:p>
          <a:p>
            <a:pPr lvl="1"/>
            <a:r>
              <a:rPr lang="en-US" sz="2000" dirty="0" smtClean="0"/>
              <a:t>Personal philosophy must be compatible with William Penn University Division of Nursing Philosophy</a:t>
            </a:r>
            <a:endParaRPr lang="en-US" sz="2000" dirty="0"/>
          </a:p>
        </p:txBody>
      </p:sp>
    </p:spTree>
    <p:extLst>
      <p:ext uri="{BB962C8B-B14F-4D97-AF65-F5344CB8AC3E}">
        <p14:creationId xmlns:p14="http://schemas.microsoft.com/office/powerpoint/2010/main" val="34530931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532384"/>
            <a:ext cx="10018713" cy="1752599"/>
          </a:xfrm>
        </p:spPr>
        <p:txBody>
          <a:bodyPr/>
          <a:lstStyle/>
          <a:p>
            <a:r>
              <a:rPr lang="en-US" dirty="0" smtClean="0"/>
              <a:t>Nursing Preceptor Policy</a:t>
            </a:r>
            <a:endParaRPr lang="en-US" dirty="0"/>
          </a:p>
        </p:txBody>
      </p:sp>
      <p:sp>
        <p:nvSpPr>
          <p:cNvPr id="3" name="Text Placeholder 2"/>
          <p:cNvSpPr>
            <a:spLocks noGrp="1"/>
          </p:cNvSpPr>
          <p:nvPr>
            <p:ph type="body" idx="1"/>
          </p:nvPr>
        </p:nvSpPr>
        <p:spPr>
          <a:xfrm>
            <a:off x="2515147" y="1819275"/>
            <a:ext cx="7957037" cy="576262"/>
          </a:xfrm>
        </p:spPr>
        <p:txBody>
          <a:bodyPr/>
          <a:lstStyle/>
          <a:p>
            <a:pPr algn="ctr"/>
            <a:r>
              <a:rPr lang="en-US" dirty="0" smtClean="0"/>
              <a:t>Responsibility of William Penn University</a:t>
            </a:r>
            <a:endParaRPr lang="en-US" dirty="0"/>
          </a:p>
        </p:txBody>
      </p:sp>
      <p:sp>
        <p:nvSpPr>
          <p:cNvPr id="4" name="Content Placeholder 3"/>
          <p:cNvSpPr>
            <a:spLocks noGrp="1"/>
          </p:cNvSpPr>
          <p:nvPr>
            <p:ph sz="half" idx="2"/>
          </p:nvPr>
        </p:nvSpPr>
        <p:spPr>
          <a:xfrm>
            <a:off x="1484311" y="3335337"/>
            <a:ext cx="10018712" cy="2455862"/>
          </a:xfrm>
        </p:spPr>
        <p:txBody>
          <a:bodyPr/>
          <a:lstStyle/>
          <a:p>
            <a:r>
              <a:rPr lang="en-US" dirty="0" smtClean="0"/>
              <a:t>An affiliation contract must be signed between the clinical agency and William Penn University prior to the start of the preceptorship </a:t>
            </a:r>
            <a:endParaRPr lang="en-US" dirty="0"/>
          </a:p>
        </p:txBody>
      </p:sp>
      <p:sp>
        <p:nvSpPr>
          <p:cNvPr id="5" name="Text Placeholder 4"/>
          <p:cNvSpPr>
            <a:spLocks noGrp="1"/>
          </p:cNvSpPr>
          <p:nvPr>
            <p:ph type="body" sz="quarter" idx="3"/>
          </p:nvPr>
        </p:nvSpPr>
        <p:spPr>
          <a:xfrm>
            <a:off x="7813175" y="6265291"/>
            <a:ext cx="4622537" cy="576262"/>
          </a:xfrm>
        </p:spPr>
        <p:txBody>
          <a:bodyPr/>
          <a:lstStyle/>
          <a:p>
            <a:endParaRPr lang="en-US" dirty="0"/>
          </a:p>
        </p:txBody>
      </p:sp>
      <p:sp>
        <p:nvSpPr>
          <p:cNvPr id="6" name="Content Placeholder 5"/>
          <p:cNvSpPr>
            <a:spLocks noGrp="1"/>
          </p:cNvSpPr>
          <p:nvPr>
            <p:ph sz="quarter" idx="4"/>
          </p:nvPr>
        </p:nvSpPr>
        <p:spPr>
          <a:xfrm>
            <a:off x="6928007" y="4385691"/>
            <a:ext cx="4895056" cy="2455862"/>
          </a:xfrm>
        </p:spPr>
        <p:txBody>
          <a:bodyPr/>
          <a:lstStyle/>
          <a:p>
            <a:endParaRPr lang="en-US" dirty="0"/>
          </a:p>
        </p:txBody>
      </p:sp>
    </p:spTree>
    <p:extLst>
      <p:ext uri="{BB962C8B-B14F-4D97-AF65-F5344CB8AC3E}">
        <p14:creationId xmlns:p14="http://schemas.microsoft.com/office/powerpoint/2010/main" val="38501472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20040"/>
            <a:ext cx="10018713" cy="1215329"/>
          </a:xfrm>
        </p:spPr>
        <p:txBody>
          <a:bodyPr/>
          <a:lstStyle/>
          <a:p>
            <a:r>
              <a:rPr lang="en-US" dirty="0" smtClean="0"/>
              <a:t>Nursing Preceptor Policy (</a:t>
            </a:r>
            <a:r>
              <a:rPr lang="en-US" dirty="0" err="1" smtClean="0"/>
              <a:t>cont</a:t>
            </a:r>
            <a:r>
              <a:rPr lang="en-US" dirty="0" smtClean="0"/>
              <a:t>)</a:t>
            </a:r>
            <a:endParaRPr lang="en-US" dirty="0"/>
          </a:p>
        </p:txBody>
      </p:sp>
      <p:sp>
        <p:nvSpPr>
          <p:cNvPr id="5" name="Text Placeholder 4"/>
          <p:cNvSpPr>
            <a:spLocks noGrp="1"/>
          </p:cNvSpPr>
          <p:nvPr>
            <p:ph type="body" idx="1"/>
          </p:nvPr>
        </p:nvSpPr>
        <p:spPr>
          <a:xfrm>
            <a:off x="1628244" y="1568484"/>
            <a:ext cx="9730845" cy="463296"/>
          </a:xfrm>
        </p:spPr>
        <p:txBody>
          <a:bodyPr/>
          <a:lstStyle/>
          <a:p>
            <a:pPr algn="ctr"/>
            <a:r>
              <a:rPr lang="en-US" dirty="0" smtClean="0"/>
              <a:t>Responsibility of the Nursing Faculty</a:t>
            </a:r>
            <a:endParaRPr lang="en-US" dirty="0"/>
          </a:p>
        </p:txBody>
      </p:sp>
      <p:sp>
        <p:nvSpPr>
          <p:cNvPr id="3" name="Content Placeholder 2"/>
          <p:cNvSpPr>
            <a:spLocks noGrp="1"/>
          </p:cNvSpPr>
          <p:nvPr>
            <p:ph sz="half" idx="2"/>
          </p:nvPr>
        </p:nvSpPr>
        <p:spPr>
          <a:xfrm>
            <a:off x="1484311" y="2064896"/>
            <a:ext cx="4895056" cy="4482208"/>
          </a:xfrm>
        </p:spPr>
        <p:txBody>
          <a:bodyPr>
            <a:normAutofit/>
          </a:bodyPr>
          <a:lstStyle/>
          <a:p>
            <a:pPr lvl="1"/>
            <a:r>
              <a:rPr lang="en-US" dirty="0" smtClean="0"/>
              <a:t>Responsible for selecting preceptor</a:t>
            </a:r>
          </a:p>
          <a:p>
            <a:pPr lvl="1"/>
            <a:r>
              <a:rPr lang="en-US" dirty="0" smtClean="0"/>
              <a:t>Provides preceptor with </a:t>
            </a:r>
            <a:r>
              <a:rPr lang="en-US" i="1" dirty="0" smtClean="0"/>
              <a:t>Nursing Preceptor Agreement </a:t>
            </a:r>
            <a:r>
              <a:rPr lang="en-US" dirty="0" smtClean="0"/>
              <a:t>form </a:t>
            </a:r>
          </a:p>
          <a:p>
            <a:pPr lvl="1"/>
            <a:r>
              <a:rPr lang="en-US" dirty="0" smtClean="0"/>
              <a:t>Responsible for annually reviewing the nursing preceptor agreement forms</a:t>
            </a:r>
          </a:p>
          <a:p>
            <a:pPr lvl="1"/>
            <a:r>
              <a:rPr lang="en-US" dirty="0" smtClean="0"/>
              <a:t>Shall retain ultimate responsibility for student learning and evaluation</a:t>
            </a:r>
            <a:endParaRPr lang="en-US" dirty="0"/>
          </a:p>
          <a:p>
            <a:pPr lvl="1"/>
            <a:r>
              <a:rPr lang="en-US" dirty="0"/>
              <a:t>Evaluation of the preceptor and determining reappointment of the preceptor</a:t>
            </a:r>
          </a:p>
          <a:p>
            <a:pPr lvl="1"/>
            <a:r>
              <a:rPr lang="en-US" dirty="0" smtClean="0"/>
              <a:t>Communication </a:t>
            </a:r>
            <a:r>
              <a:rPr lang="en-US" dirty="0"/>
              <a:t>with the preceptor during the semester </a:t>
            </a:r>
          </a:p>
        </p:txBody>
      </p:sp>
      <p:sp>
        <p:nvSpPr>
          <p:cNvPr id="7" name="Content Placeholder 6"/>
          <p:cNvSpPr>
            <a:spLocks noGrp="1"/>
          </p:cNvSpPr>
          <p:nvPr>
            <p:ph sz="quarter" idx="4"/>
          </p:nvPr>
        </p:nvSpPr>
        <p:spPr>
          <a:xfrm>
            <a:off x="6607967" y="2064896"/>
            <a:ext cx="4895056" cy="3726304"/>
          </a:xfrm>
        </p:spPr>
        <p:txBody>
          <a:bodyPr>
            <a:normAutofit/>
          </a:bodyPr>
          <a:lstStyle/>
          <a:p>
            <a:r>
              <a:rPr lang="en-US" sz="1600" dirty="0" smtClean="0"/>
              <a:t>Responsible for distributing the following materials to preceptor:</a:t>
            </a:r>
          </a:p>
          <a:p>
            <a:pPr lvl="1">
              <a:buFont typeface="Wingdings" panose="05000000000000000000" pitchFamily="2" charset="2"/>
              <a:buChar char="§"/>
            </a:pPr>
            <a:r>
              <a:rPr lang="en-US" sz="1500" dirty="0" smtClean="0"/>
              <a:t>William Penn University Division of Nursing Philosophy and Program Outcomes</a:t>
            </a:r>
          </a:p>
          <a:p>
            <a:pPr lvl="1">
              <a:buFont typeface="Wingdings" panose="05000000000000000000" pitchFamily="2" charset="2"/>
              <a:buChar char="§"/>
            </a:pPr>
            <a:r>
              <a:rPr lang="en-US" sz="1500" dirty="0" smtClean="0"/>
              <a:t>Course outcomes and number of preceptor hours required</a:t>
            </a:r>
          </a:p>
          <a:p>
            <a:pPr lvl="1">
              <a:buFont typeface="Wingdings" panose="05000000000000000000" pitchFamily="2" charset="2"/>
              <a:buChar char="§"/>
            </a:pPr>
            <a:r>
              <a:rPr lang="en-US" sz="1500" dirty="0" smtClean="0"/>
              <a:t>Clinical preceptor evaluation</a:t>
            </a:r>
          </a:p>
          <a:p>
            <a:pPr lvl="1">
              <a:buFont typeface="Wingdings" panose="05000000000000000000" pitchFamily="2" charset="2"/>
              <a:buChar char="§"/>
            </a:pPr>
            <a:r>
              <a:rPr lang="en-US" sz="1500" dirty="0" smtClean="0"/>
              <a:t>Responsibility of the nursing faculty, preceptor, and the student</a:t>
            </a:r>
          </a:p>
        </p:txBody>
      </p:sp>
      <p:sp>
        <p:nvSpPr>
          <p:cNvPr id="6" name="Text Placeholder 5"/>
          <p:cNvSpPr>
            <a:spLocks noGrp="1"/>
          </p:cNvSpPr>
          <p:nvPr>
            <p:ph type="body" sz="quarter" idx="3"/>
          </p:nvPr>
        </p:nvSpPr>
        <p:spPr>
          <a:xfrm>
            <a:off x="5499743" y="6239667"/>
            <a:ext cx="4622537" cy="439735"/>
          </a:xfrm>
        </p:spPr>
        <p:txBody>
          <a:bodyPr/>
          <a:lstStyle/>
          <a:p>
            <a:endParaRPr lang="en-US" dirty="0"/>
          </a:p>
        </p:txBody>
      </p:sp>
    </p:spTree>
    <p:extLst>
      <p:ext uri="{BB962C8B-B14F-4D97-AF65-F5344CB8AC3E}">
        <p14:creationId xmlns:p14="http://schemas.microsoft.com/office/powerpoint/2010/main" val="969088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1051560"/>
          </a:xfrm>
        </p:spPr>
        <p:txBody>
          <a:bodyPr/>
          <a:lstStyle/>
          <a:p>
            <a:r>
              <a:rPr lang="en-US" dirty="0" smtClean="0"/>
              <a:t>Nursing Preceptor Policy (</a:t>
            </a:r>
            <a:r>
              <a:rPr lang="en-US" dirty="0" err="1" smtClean="0"/>
              <a:t>cont</a:t>
            </a:r>
            <a:r>
              <a:rPr lang="en-US" dirty="0" smtClean="0"/>
              <a:t>)</a:t>
            </a:r>
            <a:endParaRPr lang="en-US" dirty="0"/>
          </a:p>
        </p:txBody>
      </p:sp>
      <p:sp>
        <p:nvSpPr>
          <p:cNvPr id="3" name="Text Placeholder 2"/>
          <p:cNvSpPr>
            <a:spLocks noGrp="1"/>
          </p:cNvSpPr>
          <p:nvPr>
            <p:ph type="body" idx="1"/>
          </p:nvPr>
        </p:nvSpPr>
        <p:spPr>
          <a:xfrm>
            <a:off x="3264408" y="1671956"/>
            <a:ext cx="6455664" cy="576262"/>
          </a:xfrm>
        </p:spPr>
        <p:txBody>
          <a:bodyPr/>
          <a:lstStyle/>
          <a:p>
            <a:pPr algn="ctr"/>
            <a:r>
              <a:rPr lang="en-US" dirty="0" smtClean="0"/>
              <a:t>Responsibility of the Preceptor</a:t>
            </a:r>
            <a:endParaRPr lang="en-US" dirty="0"/>
          </a:p>
        </p:txBody>
      </p:sp>
      <p:sp>
        <p:nvSpPr>
          <p:cNvPr id="4" name="Content Placeholder 3"/>
          <p:cNvSpPr>
            <a:spLocks noGrp="1"/>
          </p:cNvSpPr>
          <p:nvPr>
            <p:ph sz="half" idx="2"/>
          </p:nvPr>
        </p:nvSpPr>
        <p:spPr>
          <a:xfrm>
            <a:off x="2762979" y="2567704"/>
            <a:ext cx="6957093" cy="3458747"/>
          </a:xfrm>
        </p:spPr>
        <p:txBody>
          <a:bodyPr/>
          <a:lstStyle/>
          <a:p>
            <a:r>
              <a:rPr lang="en-US" dirty="0" smtClean="0"/>
              <a:t>Acceptance of the preceptor role within the boundaries of the qualifications</a:t>
            </a:r>
          </a:p>
          <a:p>
            <a:r>
              <a:rPr lang="en-US" dirty="0" smtClean="0"/>
              <a:t>Complete WPU Preceptor Agreement form every three years</a:t>
            </a:r>
          </a:p>
          <a:p>
            <a:r>
              <a:rPr lang="en-US" dirty="0" smtClean="0"/>
              <a:t>Communicate any concerns about student to the student and WPU faculty</a:t>
            </a:r>
          </a:p>
          <a:p>
            <a:r>
              <a:rPr lang="en-US" dirty="0" smtClean="0"/>
              <a:t>Complete course specific evaluation of nursing student </a:t>
            </a:r>
            <a:endParaRPr lang="en-US" dirty="0"/>
          </a:p>
        </p:txBody>
      </p:sp>
      <p:sp>
        <p:nvSpPr>
          <p:cNvPr id="5" name="Text Placeholder 4"/>
          <p:cNvSpPr>
            <a:spLocks noGrp="1"/>
          </p:cNvSpPr>
          <p:nvPr>
            <p:ph type="body" sz="quarter" idx="3"/>
          </p:nvPr>
        </p:nvSpPr>
        <p:spPr>
          <a:xfrm>
            <a:off x="7310255" y="6068568"/>
            <a:ext cx="4622537" cy="576262"/>
          </a:xfrm>
        </p:spPr>
        <p:txBody>
          <a:bodyPr/>
          <a:lstStyle/>
          <a:p>
            <a:endParaRPr lang="en-US" dirty="0"/>
          </a:p>
        </p:txBody>
      </p:sp>
      <p:pic>
        <p:nvPicPr>
          <p:cNvPr id="7" name="Content Placeholder 6"/>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10011188" y="4793646"/>
            <a:ext cx="1851184" cy="1851184"/>
          </a:xfrm>
        </p:spPr>
      </p:pic>
    </p:spTree>
    <p:extLst>
      <p:ext uri="{BB962C8B-B14F-4D97-AF65-F5344CB8AC3E}">
        <p14:creationId xmlns:p14="http://schemas.microsoft.com/office/powerpoint/2010/main" val="25766290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73737"/>
            <a:ext cx="10018713" cy="1389888"/>
          </a:xfrm>
        </p:spPr>
        <p:txBody>
          <a:bodyPr/>
          <a:lstStyle/>
          <a:p>
            <a:r>
              <a:rPr lang="en-US" dirty="0"/>
              <a:t>Nursing Preceptor Policy (</a:t>
            </a:r>
            <a:r>
              <a:rPr lang="en-US" dirty="0" err="1"/>
              <a:t>cont</a:t>
            </a:r>
            <a:r>
              <a:rPr lang="en-US" dirty="0"/>
              <a:t>)</a:t>
            </a:r>
          </a:p>
        </p:txBody>
      </p:sp>
      <p:sp>
        <p:nvSpPr>
          <p:cNvPr id="3" name="Text Placeholder 2"/>
          <p:cNvSpPr>
            <a:spLocks noGrp="1"/>
          </p:cNvSpPr>
          <p:nvPr>
            <p:ph type="body" idx="1"/>
          </p:nvPr>
        </p:nvSpPr>
        <p:spPr>
          <a:xfrm>
            <a:off x="3082955" y="1405805"/>
            <a:ext cx="6592824" cy="576262"/>
          </a:xfrm>
        </p:spPr>
        <p:txBody>
          <a:bodyPr/>
          <a:lstStyle/>
          <a:p>
            <a:pPr algn="ctr"/>
            <a:r>
              <a:rPr lang="en-US" dirty="0" smtClean="0"/>
              <a:t>Responsibility of the Nursing Student</a:t>
            </a:r>
            <a:endParaRPr lang="en-US" dirty="0"/>
          </a:p>
        </p:txBody>
      </p:sp>
      <p:sp>
        <p:nvSpPr>
          <p:cNvPr id="4" name="Content Placeholder 3"/>
          <p:cNvSpPr>
            <a:spLocks noGrp="1"/>
          </p:cNvSpPr>
          <p:nvPr>
            <p:ph sz="half" idx="2"/>
          </p:nvPr>
        </p:nvSpPr>
        <p:spPr>
          <a:xfrm>
            <a:off x="1484311" y="2322576"/>
            <a:ext cx="4895056" cy="3468623"/>
          </a:xfrm>
        </p:spPr>
        <p:txBody>
          <a:bodyPr>
            <a:normAutofit/>
          </a:bodyPr>
          <a:lstStyle/>
          <a:p>
            <a:r>
              <a:rPr lang="en-US" dirty="0" smtClean="0"/>
              <a:t>Complete all necessary forms for the specific clinical site</a:t>
            </a:r>
          </a:p>
          <a:p>
            <a:r>
              <a:rPr lang="en-US" dirty="0" smtClean="0"/>
              <a:t>Communicate any concerns about preceptorship with the preceptor and nursing faculty member</a:t>
            </a:r>
          </a:p>
          <a:p>
            <a:r>
              <a:rPr lang="en-US" dirty="0" smtClean="0"/>
              <a:t>Complete evaluation of the preceptor and clinical site</a:t>
            </a:r>
          </a:p>
        </p:txBody>
      </p:sp>
      <p:sp>
        <p:nvSpPr>
          <p:cNvPr id="5" name="Text Placeholder 4"/>
          <p:cNvSpPr>
            <a:spLocks noGrp="1"/>
          </p:cNvSpPr>
          <p:nvPr>
            <p:ph type="body" sz="quarter" idx="3"/>
          </p:nvPr>
        </p:nvSpPr>
        <p:spPr>
          <a:xfrm>
            <a:off x="9055495" y="6437376"/>
            <a:ext cx="3785488" cy="244030"/>
          </a:xfrm>
        </p:spPr>
        <p:txBody>
          <a:bodyPr/>
          <a:lstStyle/>
          <a:p>
            <a:endParaRPr lang="en-US" dirty="0"/>
          </a:p>
        </p:txBody>
      </p:sp>
      <p:sp>
        <p:nvSpPr>
          <p:cNvPr id="6" name="Content Placeholder 5"/>
          <p:cNvSpPr>
            <a:spLocks noGrp="1"/>
          </p:cNvSpPr>
          <p:nvPr>
            <p:ph sz="quarter" idx="4"/>
          </p:nvPr>
        </p:nvSpPr>
        <p:spPr>
          <a:xfrm>
            <a:off x="6607967" y="2322576"/>
            <a:ext cx="4895056" cy="3468623"/>
          </a:xfrm>
        </p:spPr>
        <p:txBody>
          <a:bodyPr/>
          <a:lstStyle/>
          <a:p>
            <a:r>
              <a:rPr lang="en-US" dirty="0"/>
              <a:t>Will not work the night shift prior to preceptorship and/or class the next </a:t>
            </a:r>
            <a:r>
              <a:rPr lang="en-US" dirty="0" smtClean="0"/>
              <a:t>day</a:t>
            </a:r>
          </a:p>
          <a:p>
            <a:r>
              <a:rPr lang="en-US" dirty="0" smtClean="0"/>
              <a:t>Responsible for own transportation</a:t>
            </a:r>
          </a:p>
          <a:p>
            <a:r>
              <a:rPr lang="en-US" dirty="0" smtClean="0"/>
              <a:t>Write thank you note to preceptor at the conclusion of experience</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75254" y="4023360"/>
            <a:ext cx="1408226" cy="2727841"/>
          </a:xfrm>
          <a:prstGeom prst="rect">
            <a:avLst/>
          </a:prstGeom>
        </p:spPr>
      </p:pic>
    </p:spTree>
    <p:extLst>
      <p:ext uri="{BB962C8B-B14F-4D97-AF65-F5344CB8AC3E}">
        <p14:creationId xmlns:p14="http://schemas.microsoft.com/office/powerpoint/2010/main" val="28548162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and Reappointment</a:t>
            </a:r>
            <a:endParaRPr lang="en-US" dirty="0"/>
          </a:p>
        </p:txBody>
      </p:sp>
      <p:sp>
        <p:nvSpPr>
          <p:cNvPr id="3" name="Content Placeholder 2"/>
          <p:cNvSpPr>
            <a:spLocks noGrp="1"/>
          </p:cNvSpPr>
          <p:nvPr>
            <p:ph idx="1"/>
          </p:nvPr>
        </p:nvSpPr>
        <p:spPr/>
        <p:txBody>
          <a:bodyPr/>
          <a:lstStyle/>
          <a:p>
            <a:r>
              <a:rPr lang="en-US" dirty="0" smtClean="0"/>
              <a:t>Preceptors will be evaluated at the end of every semester. Students will complete WPU Preceptor Evaluation Form.  The preceptor will receive an aggregated report of this form.  Reappointment decisions will be contingent on evaluation reports, the individual preferences of the preceptors, and recommendations of the clinical manager.  </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1068" y="4908918"/>
            <a:ext cx="1764563" cy="1764563"/>
          </a:xfrm>
          <a:prstGeom prst="rect">
            <a:avLst/>
          </a:prstGeom>
        </p:spPr>
      </p:pic>
    </p:spTree>
    <p:extLst>
      <p:ext uri="{BB962C8B-B14F-4D97-AF65-F5344CB8AC3E}">
        <p14:creationId xmlns:p14="http://schemas.microsoft.com/office/powerpoint/2010/main" val="4043191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More Information…</a:t>
            </a:r>
            <a:endParaRPr lang="en-US" dirty="0"/>
          </a:p>
        </p:txBody>
      </p:sp>
      <p:pic>
        <p:nvPicPr>
          <p:cNvPr id="4" name="Content Placeholder 3"/>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484311" y="3767328"/>
            <a:ext cx="2500101" cy="2106168"/>
          </a:xfrm>
        </p:spPr>
      </p:pic>
      <p:sp>
        <p:nvSpPr>
          <p:cNvPr id="5" name="Content Placeholder 4"/>
          <p:cNvSpPr>
            <a:spLocks noGrp="1"/>
          </p:cNvSpPr>
          <p:nvPr>
            <p:ph sz="half" idx="2"/>
          </p:nvPr>
        </p:nvSpPr>
        <p:spPr>
          <a:xfrm>
            <a:off x="4718304" y="1874520"/>
            <a:ext cx="7013448" cy="4764024"/>
          </a:xfrm>
        </p:spPr>
        <p:txBody>
          <a:bodyPr>
            <a:normAutofit/>
          </a:bodyPr>
          <a:lstStyle/>
          <a:p>
            <a:r>
              <a:rPr lang="en-US" dirty="0" smtClean="0"/>
              <a:t>If you have any questions, concerns, or comments feel free to contact</a:t>
            </a:r>
          </a:p>
          <a:p>
            <a:pPr marL="457200" lvl="1" indent="0">
              <a:buNone/>
            </a:pPr>
            <a:r>
              <a:rPr lang="en-US" dirty="0" smtClean="0"/>
              <a:t>Sharon DeKock, RN, MSN				Brenda Krogh Duree, 	RN, PhD</a:t>
            </a:r>
          </a:p>
          <a:p>
            <a:pPr marL="457200" lvl="1" indent="0">
              <a:buNone/>
            </a:pPr>
            <a:r>
              <a:rPr lang="en-US" dirty="0" smtClean="0"/>
              <a:t>Instructor of Nursing					Nursing Director</a:t>
            </a:r>
          </a:p>
          <a:p>
            <a:pPr marL="457200" lvl="1" indent="0">
              <a:buNone/>
            </a:pPr>
            <a:r>
              <a:rPr lang="en-US" dirty="0" smtClean="0"/>
              <a:t>Office: 641-673-1299					Office: 641-673-1064</a:t>
            </a:r>
          </a:p>
          <a:p>
            <a:pPr marL="457200" lvl="1" indent="0">
              <a:buNone/>
            </a:pPr>
            <a:r>
              <a:rPr lang="en-US" dirty="0" smtClean="0"/>
              <a:t>Cell: 641 569-0344					Cell: 641-660-2338</a:t>
            </a:r>
          </a:p>
          <a:p>
            <a:pPr marL="457200" lvl="1" indent="0">
              <a:buNone/>
            </a:pPr>
            <a:r>
              <a:rPr lang="en-US" dirty="0" smtClean="0">
                <a:hlinkClick r:id="rId3"/>
              </a:rPr>
              <a:t>dekocks@wmpenn.edu</a:t>
            </a:r>
            <a:r>
              <a:rPr lang="en-US" dirty="0" smtClean="0"/>
              <a:t> </a:t>
            </a:r>
            <a:r>
              <a:rPr lang="en-US" dirty="0"/>
              <a:t>	</a:t>
            </a:r>
            <a:r>
              <a:rPr lang="en-US" dirty="0" smtClean="0"/>
              <a:t>			</a:t>
            </a:r>
            <a:r>
              <a:rPr lang="en-US" dirty="0" smtClean="0">
                <a:hlinkClick r:id="rId4"/>
              </a:rPr>
              <a:t>kroghdureeb@wmpenn.edu</a:t>
            </a:r>
            <a:r>
              <a:rPr lang="en-US" dirty="0" smtClean="0"/>
              <a:t> </a:t>
            </a:r>
          </a:p>
          <a:p>
            <a:pPr marL="457200" lvl="1" indent="0">
              <a:buNone/>
            </a:pPr>
            <a:endParaRPr lang="en-US" dirty="0" smtClean="0"/>
          </a:p>
          <a:p>
            <a:pPr lvl="0">
              <a:buClr>
                <a:srgbClr val="4A66AC">
                  <a:lumMod val="75000"/>
                </a:srgbClr>
              </a:buClr>
            </a:pPr>
            <a:r>
              <a:rPr lang="en-US" dirty="0">
                <a:solidFill>
                  <a:prstClr val="black"/>
                </a:solidFill>
              </a:rPr>
              <a:t>Visit our </a:t>
            </a:r>
            <a:r>
              <a:rPr lang="en-US" dirty="0" smtClean="0">
                <a:solidFill>
                  <a:prstClr val="black"/>
                </a:solidFill>
              </a:rPr>
              <a:t>website for more information on William Penn University’s RN-BSN program</a:t>
            </a:r>
          </a:p>
          <a:p>
            <a:pPr marL="457200" lvl="1" indent="0">
              <a:buClr>
                <a:srgbClr val="4A66AC">
                  <a:lumMod val="75000"/>
                </a:srgbClr>
              </a:buClr>
              <a:buNone/>
            </a:pPr>
            <a:r>
              <a:rPr lang="en-US" dirty="0">
                <a:solidFill>
                  <a:srgbClr val="FF0066"/>
                </a:solidFill>
                <a:hlinkClick r:id="rId5"/>
              </a:rPr>
              <a:t>https://www.wmpenn.edu/academics/nursing</a:t>
            </a:r>
            <a:r>
              <a:rPr lang="en-US" dirty="0" smtClean="0">
                <a:solidFill>
                  <a:srgbClr val="FF0066"/>
                </a:solidFill>
                <a:hlinkClick r:id="rId5"/>
              </a:rPr>
              <a:t>/</a:t>
            </a:r>
            <a:r>
              <a:rPr lang="en-US" dirty="0" smtClean="0">
                <a:solidFill>
                  <a:srgbClr val="FF0066"/>
                </a:solidFill>
              </a:rPr>
              <a:t>  </a:t>
            </a:r>
            <a:endParaRPr lang="en-US" dirty="0">
              <a:solidFill>
                <a:srgbClr val="FF0066"/>
              </a:solidFill>
            </a:endParaRPr>
          </a:p>
          <a:p>
            <a:pPr marL="457200" lvl="1" indent="0">
              <a:buNone/>
            </a:pPr>
            <a:endParaRPr lang="en-US" dirty="0"/>
          </a:p>
        </p:txBody>
      </p:sp>
    </p:spTree>
    <p:extLst>
      <p:ext uri="{BB962C8B-B14F-4D97-AF65-F5344CB8AC3E}">
        <p14:creationId xmlns:p14="http://schemas.microsoft.com/office/powerpoint/2010/main" val="5024760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a:t>
            </a:r>
            <a:endParaRPr lang="en-US" dirty="0"/>
          </a:p>
        </p:txBody>
      </p:sp>
      <p:sp>
        <p:nvSpPr>
          <p:cNvPr id="5" name="Content Placeholder 4"/>
          <p:cNvSpPr>
            <a:spLocks noGrp="1"/>
          </p:cNvSpPr>
          <p:nvPr>
            <p:ph idx="1"/>
          </p:nvPr>
        </p:nvSpPr>
        <p:spPr/>
        <p:txBody>
          <a:bodyPr/>
          <a:lstStyle/>
          <a:p>
            <a:r>
              <a:rPr lang="en-US" dirty="0" smtClean="0"/>
              <a:t>Please complete the survey by accessing the website listed below. </a:t>
            </a:r>
          </a:p>
          <a:p>
            <a:r>
              <a:rPr lang="en-US" dirty="0" smtClean="0"/>
              <a:t>Completion of the survey signifies you have successfully viewed the PowerPoint presentation and understand its contents. </a:t>
            </a:r>
          </a:p>
          <a:p>
            <a:r>
              <a:rPr lang="en-US" dirty="0"/>
              <a:t> </a:t>
            </a:r>
            <a:r>
              <a:rPr lang="en-US" dirty="0" smtClean="0">
                <a:solidFill>
                  <a:srgbClr val="FF0000"/>
                </a:solidFill>
                <a:hlinkClick r:id="rId2"/>
              </a:rPr>
              <a:t>https</a:t>
            </a:r>
            <a:r>
              <a:rPr lang="en-US" dirty="0">
                <a:solidFill>
                  <a:srgbClr val="FF0000"/>
                </a:solidFill>
                <a:hlinkClick r:id="rId2"/>
              </a:rPr>
              <a:t>://</a:t>
            </a:r>
            <a:r>
              <a:rPr lang="en-US" dirty="0" smtClean="0">
                <a:solidFill>
                  <a:srgbClr val="FF0000"/>
                </a:solidFill>
                <a:hlinkClick r:id="rId2"/>
              </a:rPr>
              <a:t>www.surveymonkey.com/s/RDPZ6JV</a:t>
            </a:r>
            <a:endParaRPr lang="en-US" dirty="0" smtClean="0">
              <a:solidFill>
                <a:srgbClr val="FF0000"/>
              </a:solidFill>
            </a:endParaRPr>
          </a:p>
          <a:p>
            <a:endParaRPr lang="en-US" dirty="0"/>
          </a:p>
        </p:txBody>
      </p:sp>
    </p:spTree>
    <p:extLst>
      <p:ext uri="{BB962C8B-B14F-4D97-AF65-F5344CB8AC3E}">
        <p14:creationId xmlns:p14="http://schemas.microsoft.com/office/powerpoint/2010/main" val="42533785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Watson Caring Science Institute. (2017). Ten caritas processes. </a:t>
            </a:r>
            <a:r>
              <a:rPr lang="en-US" dirty="0"/>
              <a:t>Retrieved </a:t>
            </a:r>
            <a:r>
              <a:rPr lang="en-US" dirty="0" smtClean="0"/>
              <a:t>from </a:t>
            </a:r>
            <a:r>
              <a:rPr lang="en-US" dirty="0" smtClean="0">
                <a:hlinkClick r:id="rId2"/>
              </a:rPr>
              <a:t>https</a:t>
            </a:r>
            <a:r>
              <a:rPr lang="en-US" dirty="0">
                <a:hlinkClick r:id="rId2"/>
              </a:rPr>
              <a:t>://</a:t>
            </a:r>
            <a:r>
              <a:rPr lang="en-US">
                <a:hlinkClick r:id="rId2"/>
              </a:rPr>
              <a:t>www.watsoncaringscience.org/jean-bio/caring-science-theory/10-caritas-processes</a:t>
            </a:r>
            <a:r>
              <a:rPr lang="en-US" smtClean="0">
                <a:hlinkClick r:id="rId2"/>
              </a:rPr>
              <a:t>/</a:t>
            </a:r>
            <a:endParaRPr lang="en-US" dirty="0" smtClean="0"/>
          </a:p>
          <a:p>
            <a:pPr lvl="0">
              <a:buClr>
                <a:srgbClr val="4A66AC">
                  <a:lumMod val="75000"/>
                </a:srgbClr>
              </a:buClr>
            </a:pPr>
            <a:r>
              <a:rPr lang="en-US" dirty="0">
                <a:solidFill>
                  <a:prstClr val="black"/>
                </a:solidFill>
              </a:rPr>
              <a:t>William Penn University. (2014). Mission and vision. Retrieved from </a:t>
            </a:r>
            <a:r>
              <a:rPr lang="en-US" dirty="0">
                <a:solidFill>
                  <a:prstClr val="black"/>
                </a:solidFill>
                <a:hlinkClick r:id="rId3"/>
              </a:rPr>
              <a:t>https://www.wmpenn.edu/get-to-know-wpu/mission-history</a:t>
            </a:r>
            <a:r>
              <a:rPr lang="en-US" dirty="0" smtClean="0">
                <a:solidFill>
                  <a:prstClr val="black"/>
                </a:solidFill>
                <a:hlinkClick r:id="rId3"/>
              </a:rPr>
              <a:t>/</a:t>
            </a:r>
            <a:r>
              <a:rPr lang="en-US" dirty="0" smtClean="0">
                <a:solidFill>
                  <a:prstClr val="black"/>
                </a:solidFill>
              </a:rPr>
              <a:t> </a:t>
            </a:r>
            <a:endParaRPr lang="en-US" dirty="0"/>
          </a:p>
        </p:txBody>
      </p:sp>
    </p:spTree>
    <p:extLst>
      <p:ext uri="{BB962C8B-B14F-4D97-AF65-F5344CB8AC3E}">
        <p14:creationId xmlns:p14="http://schemas.microsoft.com/office/powerpoint/2010/main" val="48837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Understand WPU’s RN-BSN Preceptor Program</a:t>
            </a:r>
          </a:p>
          <a:p>
            <a:r>
              <a:rPr lang="en-US" dirty="0" smtClean="0"/>
              <a:t>Familiarize the preceptor with WPU’s mission, nursing mission, philosophy and outcomes</a:t>
            </a:r>
          </a:p>
          <a:p>
            <a:r>
              <a:rPr lang="en-US" dirty="0" smtClean="0"/>
              <a:t>Understand the WPU RN-BSN Nursing Program Policy and </a:t>
            </a:r>
            <a:r>
              <a:rPr lang="en-US" smtClean="0"/>
              <a:t>the Various Roles</a:t>
            </a:r>
          </a:p>
          <a:p>
            <a:pPr marL="0" indent="0">
              <a:buNone/>
            </a:pPr>
            <a:endParaRPr lang="en-US"/>
          </a:p>
        </p:txBody>
      </p:sp>
    </p:spTree>
    <p:extLst>
      <p:ext uri="{BB962C8B-B14F-4D97-AF65-F5344CB8AC3E}">
        <p14:creationId xmlns:p14="http://schemas.microsoft.com/office/powerpoint/2010/main" val="2797209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a:xfrm>
            <a:off x="1484310" y="1847089"/>
            <a:ext cx="10018713" cy="2875786"/>
          </a:xfrm>
        </p:spPr>
        <p:txBody>
          <a:bodyPr/>
          <a:lstStyle/>
          <a:p>
            <a:pPr marL="0" indent="0">
              <a:buNone/>
            </a:pPr>
            <a:r>
              <a:rPr lang="en-US" dirty="0" smtClean="0"/>
              <a:t>RN to BSN program</a:t>
            </a:r>
          </a:p>
          <a:p>
            <a:r>
              <a:rPr lang="en-US" dirty="0" smtClean="0"/>
              <a:t>Students must complete clinical hours as part of degree requirements</a:t>
            </a:r>
          </a:p>
          <a:p>
            <a:r>
              <a:rPr lang="en-US" dirty="0" smtClean="0"/>
              <a:t>Explores aspects of nursing in various settings to gain a better understanding of different roles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79962" y="3494062"/>
            <a:ext cx="1806069" cy="3085045"/>
          </a:xfrm>
          <a:prstGeom prst="rect">
            <a:avLst/>
          </a:prstGeom>
        </p:spPr>
      </p:pic>
    </p:spTree>
    <p:extLst>
      <p:ext uri="{BB962C8B-B14F-4D97-AF65-F5344CB8AC3E}">
        <p14:creationId xmlns:p14="http://schemas.microsoft.com/office/powerpoint/2010/main" val="2891697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69574"/>
            <a:ext cx="10018713" cy="1752599"/>
          </a:xfrm>
        </p:spPr>
        <p:txBody>
          <a:bodyPr/>
          <a:lstStyle/>
          <a:p>
            <a:r>
              <a:rPr lang="en-US" dirty="0" smtClean="0"/>
              <a:t>Mission &amp; Philosophy</a:t>
            </a:r>
            <a:br>
              <a:rPr lang="en-US" dirty="0" smtClean="0"/>
            </a:br>
            <a:endParaRPr lang="en-US" dirty="0"/>
          </a:p>
        </p:txBody>
      </p:sp>
      <p:sp>
        <p:nvSpPr>
          <p:cNvPr id="3" name="Content Placeholder 2"/>
          <p:cNvSpPr>
            <a:spLocks noGrp="1"/>
          </p:cNvSpPr>
          <p:nvPr>
            <p:ph idx="1"/>
          </p:nvPr>
        </p:nvSpPr>
        <p:spPr>
          <a:xfrm>
            <a:off x="1484310" y="1133061"/>
            <a:ext cx="10018713" cy="5019260"/>
          </a:xfrm>
        </p:spPr>
        <p:txBody>
          <a:bodyPr>
            <a:normAutofit fontScale="85000" lnSpcReduction="20000"/>
          </a:bodyPr>
          <a:lstStyle/>
          <a:p>
            <a:r>
              <a:rPr lang="en-US" sz="2200" dirty="0" smtClean="0"/>
              <a:t>William Penn University Mission</a:t>
            </a:r>
          </a:p>
          <a:p>
            <a:pPr marL="457200" lvl="1" indent="0">
              <a:buNone/>
            </a:pPr>
            <a:r>
              <a:rPr lang="en-US" sz="2200" dirty="0" smtClean="0"/>
              <a:t>“..provides the </a:t>
            </a:r>
            <a:r>
              <a:rPr lang="en-US" sz="2200" dirty="0"/>
              <a:t>opportunity for an educational experience with a focus on leadership, technology, and the Quaker principles of simplicity, peace-making, integrity, community and </a:t>
            </a:r>
            <a:r>
              <a:rPr lang="en-US" sz="2200" dirty="0" smtClean="0"/>
              <a:t>equality” (William Penn University, 2014).  </a:t>
            </a:r>
          </a:p>
          <a:p>
            <a:r>
              <a:rPr lang="en-US" sz="2200" dirty="0" smtClean="0"/>
              <a:t>Nursing Division</a:t>
            </a:r>
          </a:p>
          <a:p>
            <a:pPr lvl="1"/>
            <a:r>
              <a:rPr lang="en-US" sz="2200" dirty="0" smtClean="0"/>
              <a:t>Mission</a:t>
            </a:r>
            <a:endParaRPr lang="en-US" sz="2200" dirty="0"/>
          </a:p>
          <a:p>
            <a:pPr marL="914400" lvl="2" indent="0">
              <a:buNone/>
            </a:pPr>
            <a:r>
              <a:rPr lang="en-US" sz="2200" dirty="0" smtClean="0"/>
              <a:t>The </a:t>
            </a:r>
            <a:r>
              <a:rPr lang="en-US" sz="2200" dirty="0"/>
              <a:t>mission of the William Penn University RN-BSN program is to prepare BSN graduates with enhanced leadership skills that are essential to nursing practice in a diverse and ever-changing healthcare environment. Educational preparation is grounded in the nursing program’s outcomes and William Penn’s </a:t>
            </a:r>
            <a:r>
              <a:rPr lang="en-US" sz="2200" dirty="0" smtClean="0"/>
              <a:t>principles &amp; goals.</a:t>
            </a:r>
            <a:endParaRPr lang="en-US" sz="2200" dirty="0"/>
          </a:p>
          <a:p>
            <a:pPr lvl="1"/>
            <a:r>
              <a:rPr lang="en-US" sz="2200" dirty="0" smtClean="0"/>
              <a:t>Philosophy</a:t>
            </a:r>
            <a:endParaRPr lang="en-US" sz="2200" dirty="0"/>
          </a:p>
          <a:p>
            <a:pPr marL="914400" lvl="2" indent="0">
              <a:buNone/>
            </a:pPr>
            <a:r>
              <a:rPr lang="en-US" sz="2200" dirty="0"/>
              <a:t>The division of nursing embraces a commitment to The Theory of Human Caring and the Ten Caritas Processes embedded in Dr. Jean Watson’s Theory and William Penn University’s Five Quaker Principles which provide the registered nurse an opportunity to build on their pre-licensure education and develop complex decision making skills to provide safe and holistic care to self and all communities.</a:t>
            </a:r>
          </a:p>
          <a:p>
            <a:endParaRPr lang="en-US"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5632" y="5843016"/>
            <a:ext cx="3588003" cy="674179"/>
          </a:xfrm>
          <a:prstGeom prst="rect">
            <a:avLst/>
          </a:prstGeom>
        </p:spPr>
      </p:pic>
    </p:spTree>
    <p:extLst>
      <p:ext uri="{BB962C8B-B14F-4D97-AF65-F5344CB8AC3E}">
        <p14:creationId xmlns:p14="http://schemas.microsoft.com/office/powerpoint/2010/main" val="118510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484310" y="-219456"/>
            <a:ext cx="10018713" cy="1752599"/>
          </a:xfrm>
        </p:spPr>
        <p:txBody>
          <a:bodyPr/>
          <a:lstStyle/>
          <a:p>
            <a:r>
              <a:rPr lang="en-US" dirty="0" smtClean="0"/>
              <a:t>Jean Watson’s 10 Caritas Processes</a:t>
            </a:r>
            <a:br>
              <a:rPr lang="en-US" dirty="0" smtClean="0"/>
            </a:br>
            <a:r>
              <a:rPr lang="en-US" sz="1800" dirty="0" smtClean="0"/>
              <a:t>(integrated within the program outcomes)</a:t>
            </a:r>
            <a:endParaRPr lang="en-US" sz="1800" dirty="0"/>
          </a:p>
        </p:txBody>
      </p:sp>
      <p:sp>
        <p:nvSpPr>
          <p:cNvPr id="12" name="Content Placeholder 11"/>
          <p:cNvSpPr>
            <a:spLocks noGrp="1"/>
          </p:cNvSpPr>
          <p:nvPr>
            <p:ph idx="1"/>
          </p:nvPr>
        </p:nvSpPr>
        <p:spPr>
          <a:xfrm>
            <a:off x="1371600" y="1362457"/>
            <a:ext cx="10179996" cy="5495543"/>
          </a:xfrm>
        </p:spPr>
        <p:txBody>
          <a:bodyPr>
            <a:normAutofit fontScale="70000" lnSpcReduction="20000"/>
          </a:bodyPr>
          <a:lstStyle/>
          <a:p>
            <a:r>
              <a:rPr lang="en-US" sz="2600" dirty="0" smtClean="0"/>
              <a:t>1. Practicing loving-kindness and equanimity within context of caring consciousness</a:t>
            </a:r>
          </a:p>
          <a:p>
            <a:r>
              <a:rPr lang="en-US" sz="2600" dirty="0" smtClean="0"/>
              <a:t>2. Being authentically present and enabling, and sustaining the deep belief system and subjective life world of self and one being cared for</a:t>
            </a:r>
          </a:p>
          <a:p>
            <a:r>
              <a:rPr lang="en-US" sz="2600" dirty="0" smtClean="0"/>
              <a:t>3. Cultivating one’s own spiritual practices and transpersonal self, going beyond ego self</a:t>
            </a:r>
          </a:p>
          <a:p>
            <a:r>
              <a:rPr lang="en-US" sz="2600" dirty="0" smtClean="0"/>
              <a:t>4. Developing and sustaining a helping-trusting, authentic caring relationship</a:t>
            </a:r>
          </a:p>
          <a:p>
            <a:r>
              <a:rPr lang="en-US" sz="2600" dirty="0" smtClean="0"/>
              <a:t>5. Being present to, and supportive of the expression of positive and negative feelings</a:t>
            </a:r>
          </a:p>
          <a:p>
            <a:r>
              <a:rPr lang="en-US" sz="2600" dirty="0" smtClean="0"/>
              <a:t>6. Creatively using self and all ways of knowing as part of the caring process; engaging in artistry of caring-healing practices </a:t>
            </a:r>
          </a:p>
          <a:p>
            <a:r>
              <a:rPr lang="en-US" sz="2600" dirty="0" smtClean="0"/>
              <a:t>7. Engaging in genuine teaching-learning experience that attends to wholeness and meaning, attempting to stay within others frame of reference.   </a:t>
            </a:r>
          </a:p>
          <a:p>
            <a:r>
              <a:rPr lang="en-US" sz="2600" dirty="0" smtClean="0"/>
              <a:t>8. Creating healing environment at all levels, whereby wholeness, beauty, comfort, dignity, and peace are potentiated</a:t>
            </a:r>
          </a:p>
          <a:p>
            <a:r>
              <a:rPr lang="en-US" sz="2600" dirty="0" smtClean="0"/>
              <a:t>9.  Assisting with basic needs with an intentional caring consciousness, administering “human care essentials,” which potentiate alignment of mind-body-spirit, wholeness in all aspects of care</a:t>
            </a:r>
          </a:p>
          <a:p>
            <a:r>
              <a:rPr lang="en-US" sz="2600" dirty="0" smtClean="0"/>
              <a:t>10.  Opening and attending to mysterious dimensions of one’s life-death; soul care for self and one being cared for; “allowing and being open to miracles.” </a:t>
            </a:r>
          </a:p>
          <a:p>
            <a:pPr marL="0" indent="0">
              <a:buNone/>
            </a:pPr>
            <a:r>
              <a:rPr lang="en-US" sz="2600" dirty="0" smtClean="0"/>
              <a:t>		(Watson Caring Science Institute, 2014)</a:t>
            </a:r>
          </a:p>
          <a:p>
            <a:endParaRPr lang="en-US" dirty="0"/>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37180" y="73914"/>
            <a:ext cx="1404896" cy="1459229"/>
          </a:xfrm>
          <a:prstGeom prst="rect">
            <a:avLst/>
          </a:prstGeom>
        </p:spPr>
      </p:pic>
    </p:spTree>
    <p:extLst>
      <p:ext uri="{BB962C8B-B14F-4D97-AF65-F5344CB8AC3E}">
        <p14:creationId xmlns:p14="http://schemas.microsoft.com/office/powerpoint/2010/main" val="2408516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4039" y="-79247"/>
            <a:ext cx="10018713" cy="1752599"/>
          </a:xfrm>
        </p:spPr>
        <p:txBody>
          <a:bodyPr/>
          <a:lstStyle/>
          <a:p>
            <a:r>
              <a:rPr lang="en-US" dirty="0" smtClean="0"/>
              <a:t>Requirements for Students </a:t>
            </a:r>
            <a:endParaRPr lang="en-US" dirty="0"/>
          </a:p>
        </p:txBody>
      </p:sp>
      <p:sp>
        <p:nvSpPr>
          <p:cNvPr id="3" name="Content Placeholder 2"/>
          <p:cNvSpPr>
            <a:spLocks noGrp="1"/>
          </p:cNvSpPr>
          <p:nvPr>
            <p:ph idx="1"/>
          </p:nvPr>
        </p:nvSpPr>
        <p:spPr>
          <a:xfrm>
            <a:off x="1484310" y="-79246"/>
            <a:ext cx="10018713" cy="6937246"/>
          </a:xfrm>
        </p:spPr>
        <p:txBody>
          <a:bodyPr>
            <a:normAutofit/>
          </a:bodyPr>
          <a:lstStyle/>
          <a:p>
            <a:r>
              <a:rPr lang="en-US" dirty="0" smtClean="0"/>
              <a:t>Not permitted to work the night shift at their jobs prior to attending preceptorships the next day</a:t>
            </a:r>
          </a:p>
          <a:p>
            <a:pPr lvl="1"/>
            <a:r>
              <a:rPr lang="en-US" dirty="0" smtClean="0"/>
              <a:t>Optimizes learning</a:t>
            </a:r>
          </a:p>
          <a:p>
            <a:pPr lvl="1"/>
            <a:r>
              <a:rPr lang="en-US" dirty="0" smtClean="0"/>
              <a:t>Creates a safer environment for practice</a:t>
            </a:r>
          </a:p>
          <a:p>
            <a:r>
              <a:rPr lang="en-US" dirty="0" smtClean="0"/>
              <a:t>Student will make contact during the first week of the term and prior to the first clinical</a:t>
            </a:r>
          </a:p>
          <a:p>
            <a:pPr lvl="1"/>
            <a:r>
              <a:rPr lang="en-US" dirty="0" smtClean="0"/>
              <a:t>Location, time, parking, materials</a:t>
            </a:r>
          </a:p>
          <a:p>
            <a:pPr lvl="1"/>
            <a:r>
              <a:rPr lang="en-US" dirty="0" smtClean="0"/>
              <a:t>Student attire: RN-BSN Navy lab coat, Name badge and business casual</a:t>
            </a:r>
          </a:p>
          <a:p>
            <a:r>
              <a:rPr lang="en-US" dirty="0"/>
              <a:t>3</a:t>
            </a:r>
            <a:r>
              <a:rPr lang="en-US" dirty="0" smtClean="0"/>
              <a:t>0 hours for the term / 4 hours per week (with some flexibility)</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68582" y="3904488"/>
            <a:ext cx="1434441" cy="2707081"/>
          </a:xfrm>
          <a:prstGeom prst="rect">
            <a:avLst/>
          </a:prstGeom>
        </p:spPr>
      </p:pic>
    </p:spTree>
    <p:extLst>
      <p:ext uri="{BB962C8B-B14F-4D97-AF65-F5344CB8AC3E}">
        <p14:creationId xmlns:p14="http://schemas.microsoft.com/office/powerpoint/2010/main" val="1744120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
            <a:ext cx="10018713" cy="1588168"/>
          </a:xfrm>
        </p:spPr>
        <p:txBody>
          <a:bodyPr/>
          <a:lstStyle/>
          <a:p>
            <a:r>
              <a:rPr lang="en-US" dirty="0" smtClean="0"/>
              <a:t>Instructional Outcomes for Nurse Leadership and Management (NURS 302)</a:t>
            </a:r>
            <a:endParaRPr lang="en-US" dirty="0"/>
          </a:p>
        </p:txBody>
      </p:sp>
      <p:sp>
        <p:nvSpPr>
          <p:cNvPr id="3" name="Content Placeholder 2"/>
          <p:cNvSpPr>
            <a:spLocks noGrp="1"/>
          </p:cNvSpPr>
          <p:nvPr>
            <p:ph idx="1"/>
          </p:nvPr>
        </p:nvSpPr>
        <p:spPr>
          <a:xfrm>
            <a:off x="1484310" y="1588169"/>
            <a:ext cx="10018713" cy="5133473"/>
          </a:xfrm>
        </p:spPr>
        <p:txBody>
          <a:bodyPr>
            <a:normAutofit fontScale="25000" lnSpcReduction="20000"/>
          </a:bodyPr>
          <a:lstStyle/>
          <a:p>
            <a:pPr marL="0" indent="0">
              <a:buNone/>
            </a:pPr>
            <a:r>
              <a:rPr lang="en-US" sz="6400" dirty="0"/>
              <a:t>The student </a:t>
            </a:r>
            <a:r>
              <a:rPr lang="en-US" sz="6400" dirty="0" smtClean="0"/>
              <a:t>will…</a:t>
            </a:r>
            <a:endParaRPr lang="en-US" sz="6400" dirty="0"/>
          </a:p>
          <a:p>
            <a:r>
              <a:rPr lang="en-US" sz="6400" dirty="0" smtClean="0"/>
              <a:t>Examine </a:t>
            </a:r>
            <a:r>
              <a:rPr lang="en-US" sz="6400" dirty="0"/>
              <a:t>effective inter-professional communication, negotiation, and conflict resolution to deliver evidence-based and patient-centered care.</a:t>
            </a:r>
          </a:p>
          <a:p>
            <a:r>
              <a:rPr lang="en-US" sz="6400" dirty="0" smtClean="0"/>
              <a:t>Explore </a:t>
            </a:r>
            <a:r>
              <a:rPr lang="en-US" sz="6400" dirty="0"/>
              <a:t>mechanisms to resolve identified discrepancies between standards and practices that impact patient outcomes.</a:t>
            </a:r>
          </a:p>
          <a:p>
            <a:r>
              <a:rPr lang="en-US" sz="6400" dirty="0" smtClean="0"/>
              <a:t>Demonstrate </a:t>
            </a:r>
            <a:r>
              <a:rPr lang="en-US" sz="6400" dirty="0"/>
              <a:t>leadership skills to effectively implement patient safety in the identification of variances and hazards in health care.</a:t>
            </a:r>
          </a:p>
          <a:p>
            <a:r>
              <a:rPr lang="en-US" sz="6400" dirty="0"/>
              <a:t> </a:t>
            </a:r>
            <a:r>
              <a:rPr lang="en-US" sz="6400" dirty="0" smtClean="0"/>
              <a:t>Analyze </a:t>
            </a:r>
            <a:r>
              <a:rPr lang="en-US" sz="6400" dirty="0"/>
              <a:t>quality improvement processes and safety design principles such as standardization and simplification.</a:t>
            </a:r>
          </a:p>
          <a:p>
            <a:r>
              <a:rPr lang="en-US" sz="6400" dirty="0"/>
              <a:t> </a:t>
            </a:r>
            <a:r>
              <a:rPr lang="en-US" sz="6400" dirty="0" smtClean="0"/>
              <a:t>Evaluate </a:t>
            </a:r>
            <a:r>
              <a:rPr lang="en-US" sz="6400" dirty="0"/>
              <a:t>quality of care in terms of structure, process, and outcomes in relation to patient and community needs.</a:t>
            </a:r>
          </a:p>
          <a:p>
            <a:r>
              <a:rPr lang="en-US" sz="6400" dirty="0" smtClean="0"/>
              <a:t>Integrate </a:t>
            </a:r>
            <a:r>
              <a:rPr lang="en-US" sz="6400" dirty="0"/>
              <a:t>information systems, communication, and technology methods in the management of safe nursing practice.</a:t>
            </a:r>
          </a:p>
          <a:p>
            <a:r>
              <a:rPr lang="en-US" sz="6400" dirty="0" smtClean="0"/>
              <a:t>Demonstrate </a:t>
            </a:r>
            <a:r>
              <a:rPr lang="en-US" sz="6400" dirty="0"/>
              <a:t>how to uphold ethical principles when using patient care technologies.</a:t>
            </a:r>
          </a:p>
          <a:p>
            <a:r>
              <a:rPr lang="en-US" sz="6400" dirty="0" smtClean="0"/>
              <a:t>Appraise </a:t>
            </a:r>
            <a:r>
              <a:rPr lang="en-US" sz="6400" dirty="0"/>
              <a:t>the impact of health care policies, including financial, regulatory, and organizational mission, vision, and value statements.</a:t>
            </a:r>
          </a:p>
          <a:p>
            <a:r>
              <a:rPr lang="en-US" sz="6400" dirty="0"/>
              <a:t> </a:t>
            </a:r>
            <a:r>
              <a:rPr lang="en-US" sz="6400" dirty="0" smtClean="0"/>
              <a:t>Apply </a:t>
            </a:r>
            <a:r>
              <a:rPr lang="en-US" sz="6400" dirty="0"/>
              <a:t>leadership concepts, skills, and decision-making in the provision of high quality safe nursing care.</a:t>
            </a:r>
          </a:p>
          <a:p>
            <a:r>
              <a:rPr lang="en-US" sz="6400" dirty="0" smtClean="0"/>
              <a:t>Discuss </a:t>
            </a:r>
            <a:r>
              <a:rPr lang="en-US" sz="6400" dirty="0"/>
              <a:t>the role of the nurse as a leader in the delivery of safe and effective healthcare.</a:t>
            </a:r>
          </a:p>
          <a:p>
            <a:r>
              <a:rPr lang="en-US" sz="6400" dirty="0" smtClean="0"/>
              <a:t>Discuss </a:t>
            </a:r>
            <a:r>
              <a:rPr lang="en-US" sz="6400" dirty="0"/>
              <a:t>the role of the nurse leader in informatics.</a:t>
            </a:r>
          </a:p>
          <a:p>
            <a:r>
              <a:rPr lang="en-US" sz="6400" dirty="0" smtClean="0"/>
              <a:t>Discuss </a:t>
            </a:r>
            <a:r>
              <a:rPr lang="en-US" sz="6400" dirty="0"/>
              <a:t>application of JW and QP when assuming the role of a manager/leader in nursing. </a:t>
            </a:r>
          </a:p>
          <a:p>
            <a:pPr marL="0" indent="0">
              <a:buNone/>
            </a:pPr>
            <a:endParaRPr lang="en-US" dirty="0"/>
          </a:p>
        </p:txBody>
      </p:sp>
    </p:spTree>
    <p:extLst>
      <p:ext uri="{BB962C8B-B14F-4D97-AF65-F5344CB8AC3E}">
        <p14:creationId xmlns:p14="http://schemas.microsoft.com/office/powerpoint/2010/main" val="4198769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1"/>
            <a:ext cx="11740896" cy="1581912"/>
          </a:xfrm>
        </p:spPr>
        <p:txBody>
          <a:bodyPr>
            <a:normAutofit fontScale="90000"/>
          </a:bodyPr>
          <a:lstStyle/>
          <a:p>
            <a:r>
              <a:rPr lang="en-US" dirty="0" smtClean="0"/>
              <a:t>Instructional Outcomes for </a:t>
            </a:r>
            <a:br>
              <a:rPr lang="en-US" dirty="0" smtClean="0"/>
            </a:br>
            <a:r>
              <a:rPr lang="en-US" dirty="0" smtClean="0"/>
              <a:t>Community Health (NURS 303)</a:t>
            </a:r>
            <a:br>
              <a:rPr lang="en-US" dirty="0" smtClean="0"/>
            </a:br>
            <a:endParaRPr lang="en-US" dirty="0"/>
          </a:p>
        </p:txBody>
      </p:sp>
      <p:sp>
        <p:nvSpPr>
          <p:cNvPr id="3" name="Content Placeholder 2"/>
          <p:cNvSpPr>
            <a:spLocks noGrp="1"/>
          </p:cNvSpPr>
          <p:nvPr>
            <p:ph idx="1"/>
          </p:nvPr>
        </p:nvSpPr>
        <p:spPr>
          <a:xfrm>
            <a:off x="1484310" y="1042416"/>
            <a:ext cx="10018713" cy="5577839"/>
          </a:xfrm>
        </p:spPr>
        <p:txBody>
          <a:bodyPr/>
          <a:lstStyle/>
          <a:p>
            <a:pPr marL="0" indent="0">
              <a:buNone/>
            </a:pPr>
            <a:r>
              <a:rPr lang="en-US" dirty="0" smtClean="0"/>
              <a:t>The student will…</a:t>
            </a:r>
          </a:p>
          <a:p>
            <a:pPr lvl="1"/>
            <a:r>
              <a:rPr lang="en-US" dirty="0" smtClean="0"/>
              <a:t>Formulate plans of care for diverse populations across the health care continuum</a:t>
            </a:r>
          </a:p>
          <a:p>
            <a:pPr lvl="1"/>
            <a:r>
              <a:rPr lang="en-US" dirty="0" smtClean="0"/>
              <a:t>Demonstrate effective communication with patients, families, groups, and communities</a:t>
            </a:r>
          </a:p>
          <a:p>
            <a:pPr lvl="1"/>
            <a:r>
              <a:rPr lang="en-US" dirty="0" smtClean="0"/>
              <a:t>Collaborate with other healthcare professionals and clients to provide spiritual and cultural appropriate health promotion with application of Jean Watson and William Penn’s Quaker Principles</a:t>
            </a:r>
          </a:p>
          <a:p>
            <a:pPr lvl="1"/>
            <a:r>
              <a:rPr lang="en-US" dirty="0" smtClean="0"/>
              <a:t>Conduct comprehensive and focused environmental assessments of health and illness in diverse settings</a:t>
            </a:r>
          </a:p>
          <a:p>
            <a:pPr lvl="1"/>
            <a:r>
              <a:rPr lang="en-US" dirty="0" smtClean="0"/>
              <a:t>Advocate for health promotion and disease prevention at the individual and population level necessary to improve population health, wellness, and the promotion of healthy lifestyles</a:t>
            </a:r>
          </a:p>
          <a:p>
            <a:pPr lvl="1"/>
            <a:endParaRPr lang="en-US" dirty="0"/>
          </a:p>
        </p:txBody>
      </p:sp>
    </p:spTree>
    <p:extLst>
      <p:ext uri="{BB962C8B-B14F-4D97-AF65-F5344CB8AC3E}">
        <p14:creationId xmlns:p14="http://schemas.microsoft.com/office/powerpoint/2010/main" val="23372570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18713" cy="1965959"/>
          </a:xfrm>
        </p:spPr>
        <p:txBody>
          <a:bodyPr/>
          <a:lstStyle/>
          <a:p>
            <a:r>
              <a:rPr lang="en-US" dirty="0" smtClean="0"/>
              <a:t>Nursing Preceptor Policy</a:t>
            </a:r>
            <a:endParaRPr lang="en-US" dirty="0"/>
          </a:p>
        </p:txBody>
      </p:sp>
      <p:sp>
        <p:nvSpPr>
          <p:cNvPr id="3" name="Content Placeholder 2"/>
          <p:cNvSpPr>
            <a:spLocks noGrp="1"/>
          </p:cNvSpPr>
          <p:nvPr>
            <p:ph idx="1"/>
          </p:nvPr>
        </p:nvSpPr>
        <p:spPr>
          <a:xfrm>
            <a:off x="1484310" y="1024129"/>
            <a:ext cx="10018713" cy="5504687"/>
          </a:xfrm>
        </p:spPr>
        <p:txBody>
          <a:bodyPr/>
          <a:lstStyle/>
          <a:p>
            <a:r>
              <a:rPr lang="en-US" dirty="0" smtClean="0"/>
              <a:t>Definition:</a:t>
            </a:r>
          </a:p>
          <a:p>
            <a:pPr marL="457200" lvl="1" indent="0">
              <a:buNone/>
            </a:pPr>
            <a:r>
              <a:rPr lang="en-US" dirty="0" smtClean="0"/>
              <a:t>A preceptor is one who promotes the student’s clinical lived experiences and new ways of caring and knowing in nursing situations. The preceptor draws upon nursing knowledge embedded in practice and creates a learning environment which is dynamic and innovative.  The ratio of preceptors to students will be small, in order to facilitate student learning, socialization to the profession, and mentorship.  An exception will be made for management preceptors. </a:t>
            </a:r>
            <a:r>
              <a:rPr lang="en-US" dirty="0"/>
              <a:t> </a:t>
            </a:r>
            <a:r>
              <a:rPr lang="en-US" dirty="0" smtClean="0"/>
              <a:t>Management preceptors may be placed with several students based on the manager’s previous experience, evaluation, and individual preference. </a:t>
            </a:r>
            <a:endParaRPr lang="en-US" dirty="0"/>
          </a:p>
        </p:txBody>
      </p:sp>
    </p:spTree>
    <p:extLst>
      <p:ext uri="{BB962C8B-B14F-4D97-AF65-F5344CB8AC3E}">
        <p14:creationId xmlns:p14="http://schemas.microsoft.com/office/powerpoint/2010/main" val="40535121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TC103457496[[fn=Parallax]]</Template>
  <TotalTime>593</TotalTime>
  <Words>1383</Words>
  <Application>Microsoft Office PowerPoint</Application>
  <PresentationFormat>Widescreen</PresentationFormat>
  <Paragraphs>119</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Corbel</vt:lpstr>
      <vt:lpstr>Wingdings</vt:lpstr>
      <vt:lpstr>Parallax</vt:lpstr>
      <vt:lpstr>William Penn University Nurse Preceptor Education</vt:lpstr>
      <vt:lpstr>Objectives</vt:lpstr>
      <vt:lpstr>Purpose</vt:lpstr>
      <vt:lpstr>Mission &amp; Philosophy </vt:lpstr>
      <vt:lpstr>Jean Watson’s 10 Caritas Processes (integrated within the program outcomes)</vt:lpstr>
      <vt:lpstr>Requirements for Students </vt:lpstr>
      <vt:lpstr>Instructional Outcomes for Nurse Leadership and Management (NURS 302)</vt:lpstr>
      <vt:lpstr>Instructional Outcomes for  Community Health (NURS 303) </vt:lpstr>
      <vt:lpstr>Nursing Preceptor Policy</vt:lpstr>
      <vt:lpstr>Nursing Preceptor Policy (cont.)</vt:lpstr>
      <vt:lpstr>Nursing Preceptor Policy</vt:lpstr>
      <vt:lpstr>Nursing Preceptor Policy (cont)</vt:lpstr>
      <vt:lpstr>Nursing Preceptor Policy (cont)</vt:lpstr>
      <vt:lpstr>Nursing Preceptor Policy (cont)</vt:lpstr>
      <vt:lpstr>Evaluation and Reappointment</vt:lpstr>
      <vt:lpstr>For More Information…</vt:lpstr>
      <vt:lpstr>Survey</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Sheila Burgey</dc:creator>
  <cp:lastModifiedBy>Sammons, Dayna Taylor</cp:lastModifiedBy>
  <cp:revision>55</cp:revision>
  <dcterms:created xsi:type="dcterms:W3CDTF">2014-09-28T02:34:26Z</dcterms:created>
  <dcterms:modified xsi:type="dcterms:W3CDTF">2017-03-14T21:04:41Z</dcterms:modified>
</cp:coreProperties>
</file>